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89" r:id="rId5"/>
    <p:sldId id="272" r:id="rId6"/>
    <p:sldId id="287" r:id="rId7"/>
    <p:sldId id="273" r:id="rId8"/>
    <p:sldId id="259" r:id="rId9"/>
    <p:sldId id="268" r:id="rId10"/>
    <p:sldId id="271" r:id="rId11"/>
    <p:sldId id="269" r:id="rId12"/>
    <p:sldId id="270" r:id="rId13"/>
    <p:sldId id="274" r:id="rId14"/>
    <p:sldId id="266" r:id="rId15"/>
    <p:sldId id="275" r:id="rId16"/>
    <p:sldId id="276" r:id="rId17"/>
    <p:sldId id="277" r:id="rId18"/>
    <p:sldId id="278" r:id="rId19"/>
    <p:sldId id="279" r:id="rId20"/>
    <p:sldId id="267" r:id="rId21"/>
    <p:sldId id="280" r:id="rId22"/>
    <p:sldId id="285" r:id="rId23"/>
    <p:sldId id="281" r:id="rId24"/>
    <p:sldId id="282" r:id="rId25"/>
    <p:sldId id="286" r:id="rId26"/>
    <p:sldId id="284" r:id="rId27"/>
    <p:sldId id="28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E698C-9D1A-4AFD-A7E5-DAF4A54AA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F648B-3B11-487A-AE34-EAF360F3E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3CA22-29C5-4CDF-8943-1269B1B6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2B3F0-C41E-47CA-AB3F-501CA18B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447AEB-41B7-4896-9D0E-586C1239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1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627F2-B6E0-4AA3-B796-F5F4E6DD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43BC36-07B5-4F1A-8294-8D1F3E55F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7FCB7-3FBD-4CDA-BCA2-B617E653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C01324-C5D1-4B33-9EFC-57A3435C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D4105-C2CE-4DAA-803C-8A4F036F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0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B507DA-FA03-414B-A43E-B5ADA4907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3DA2B7-6BDF-4B14-A84A-93394D298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5C9174-20DC-4FF2-BB48-2AFB5F8A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9A1082-84E7-405D-8E53-52FB965D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6F3C3-2F24-4EAA-B3D3-C28A43FB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234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C32FB-1C22-4A2F-BB2C-E524FCC1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5218F-6A17-4D69-A86C-369A16FB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7B7C68-A909-4019-8215-6AC7DCFE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BEB36-24FF-4A50-B961-BB175EA6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EABF80-7D53-4B75-BCC2-35410262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50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A2E2D-993F-4D64-80E0-5E5EC70E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3579A-F101-417B-97DE-7F4C4332E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4D85D8-E039-4D6D-B5C3-3668DCEE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F16E83-9D75-42A2-AD0D-684AE28E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A5FE3-B5EF-41EB-83F3-54F2F66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8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D7892-8307-4104-BE63-545D029B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23985B-8172-4336-A953-CB807139A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0890EA-EE55-4EF0-A608-B7DEFC90D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A14C2F-FC34-4E66-86BF-C951D0F3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6CB9D7-5909-4D4A-9C20-99FE8D1C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7BC083-41FA-4D93-9124-95128DEC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97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76A6E-BF40-44FA-9290-04224690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903421-70A2-482E-822F-874E5EFD6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A20A0A-8C75-46A7-839E-B01EBD179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1A0705-FEBA-4C39-8143-50A86FD71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A9E563-D974-46C2-BD9F-4BB17BC4C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887B89-F264-44E6-A8C6-824BA903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721786-CDB2-41F8-AB9B-B0341FBF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84F121-BF01-4F57-9C8B-F635ED82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6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3D4B7-127C-47FE-8382-838D7121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CD42F0-9DE2-4307-ADFD-D8D10B34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19A5C6-9B6B-440E-8E04-6E2561E67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24FCB9-5F4D-480C-8F84-53BE29EA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328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2F76F8-230F-45C7-9EB6-DC4BEFE5E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9B0AD5-9C4D-4F38-9743-31BFFC39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B7C25-8144-4F15-8A44-E525702E1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44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6C6D4-30BC-49E8-BA74-243B7CDE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FD9DA-25E6-4E27-AE80-F830F647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95D503-C3DF-45CD-AE9A-BA05DFB18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5BFBD1-4E39-41B0-9F10-A995E7B24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27618B-A455-4320-9F80-4773D65E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DA6C90-F18B-44E3-820E-AC390F06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9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CFB0-10CC-4F8A-9E40-B42FBFAD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F3E638-6356-4A6F-B15A-C422AC103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1A7079-A49B-473B-9450-A70B9F8C5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772CBA-759D-4D24-8BD0-A7F21C1B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562D23-6F29-4518-B3B4-04A920E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43167-C1D8-4750-B028-19B7E9C6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32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8D5C0F-FAB6-42D0-BC79-A9FDC0E06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DF5C37-82C7-4C88-8647-DB5F8B3AD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771CEB-6E5B-4E0D-9C06-B940644A0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D4340-712E-4567-8620-ADABC85061F9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963187-E70D-43C0-BB73-C5CFA2595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8A40C6-2F74-4F59-AD67-F847B1B33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D1DA6-0521-42CA-B27D-CF4B10BD4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8CC1DA-334D-499A-90FC-47872349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204F4E-8559-46FC-9031-49A2941D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8113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‘</a:t>
            </a:r>
            <a:r>
              <a:rPr lang="en-US" altLang="ko-KR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All in One My Card’</a:t>
            </a:r>
            <a:br>
              <a:rPr lang="en-US" altLang="ko-KR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</a:br>
            <a:br>
              <a:rPr lang="en-US" altLang="ko-KR" sz="2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카드 통합관리를 위한 데이터베이스</a:t>
            </a:r>
            <a:endParaRPr lang="ko-KR" altLang="en-US" dirty="0">
              <a:solidFill>
                <a:schemeClr val="bg1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BC2140-24F5-46F7-9914-68DD24B36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2163"/>
            <a:ext cx="9144000" cy="1655762"/>
          </a:xfrm>
        </p:spPr>
        <p:txBody>
          <a:bodyPr/>
          <a:lstStyle/>
          <a:p>
            <a:pPr algn="r"/>
            <a:r>
              <a:rPr lang="ko-KR" altLang="en-US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데이터베이스 설계 </a:t>
            </a:r>
            <a:r>
              <a:rPr lang="en-US" altLang="ko-KR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분반</a:t>
            </a:r>
            <a:endParaRPr lang="en-US" altLang="ko-KR" sz="1800" dirty="0">
              <a:solidFill>
                <a:schemeClr val="bg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12163866 </a:t>
            </a:r>
            <a:r>
              <a:rPr lang="ko-KR" altLang="en-US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유지혜</a:t>
            </a:r>
            <a:endParaRPr lang="en-US" altLang="ko-KR" sz="1800" dirty="0">
              <a:solidFill>
                <a:schemeClr val="bg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12161756 </a:t>
            </a:r>
            <a:r>
              <a:rPr lang="ko-KR" altLang="en-US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윤성호</a:t>
            </a:r>
            <a:endParaRPr lang="ko-KR" altLang="en-US" dirty="0">
              <a:solidFill>
                <a:schemeClr val="bg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2DDBC0-76ED-4185-8DE4-99420D603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8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3E1113-2AD5-4ED3-B2BB-AD30F1028538}"/>
              </a:ext>
            </a:extLst>
          </p:cNvPr>
          <p:cNvSpPr txBox="1"/>
          <p:nvPr/>
        </p:nvSpPr>
        <p:spPr>
          <a:xfrm>
            <a:off x="771464" y="461959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요구분석서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37123-36F9-434E-AD26-C1F1CE14FF3A}"/>
              </a:ext>
            </a:extLst>
          </p:cNvPr>
          <p:cNvCxnSpPr>
            <a:cxnSpLocks/>
          </p:cNvCxnSpPr>
          <p:nvPr/>
        </p:nvCxnSpPr>
        <p:spPr>
          <a:xfrm>
            <a:off x="771464" y="1010819"/>
            <a:ext cx="16818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549641-684C-4FCE-918E-DCA3A8295353}"/>
              </a:ext>
            </a:extLst>
          </p:cNvPr>
          <p:cNvSpPr txBox="1"/>
          <p:nvPr/>
        </p:nvSpPr>
        <p:spPr>
          <a:xfrm>
            <a:off x="1239622" y="1861082"/>
            <a:ext cx="11351204" cy="502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  &lt;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보유카드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u="dash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카드번호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[CVC],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카드비밀번호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유효기한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관리된다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5-1)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보유카드는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&gt;, 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&gt;, 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선불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카드로 분류된다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5-2)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보유카드가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된 정보는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이용내역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기록된다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 fontAlgn="base">
              <a:lnSpc>
                <a:spcPct val="150000"/>
              </a:lnSpc>
            </a:pP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6. &lt;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 정보는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청구일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납부방법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지정한도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추가 정보를 가진다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 fontAlgn="base">
              <a:lnSpc>
                <a:spcPct val="20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6-1)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납부방법은 오직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가지 값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가상계좌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자동이체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 하나만 가진다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7. &lt;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 정보는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은행명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계좌번호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계좌잔고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추가 정보를 가진다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&lt;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선불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 정보는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잔액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추가 정보를 가지며 선불카드를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충전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하는 다수의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충전정보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가질 수 있다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fontAlgn="base">
              <a:lnSpc>
                <a:spcPct val="20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9. &lt;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충전정보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u="dash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충전은행명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u="dash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충전계좌번호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관리된다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4167934-F43B-407A-A825-5EDFB2AC723F}"/>
              </a:ext>
            </a:extLst>
          </p:cNvPr>
          <p:cNvSpPr/>
          <p:nvPr/>
        </p:nvSpPr>
        <p:spPr>
          <a:xfrm>
            <a:off x="822480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8107B13-F7B5-4569-B3FE-868DA0F8E3B3}"/>
              </a:ext>
            </a:extLst>
          </p:cNvPr>
          <p:cNvSpPr/>
          <p:nvPr/>
        </p:nvSpPr>
        <p:spPr>
          <a:xfrm>
            <a:off x="1183384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60C340F-B5D6-4A81-8945-DF31CC8E765E}"/>
              </a:ext>
            </a:extLst>
          </p:cNvPr>
          <p:cNvSpPr/>
          <p:nvPr/>
        </p:nvSpPr>
        <p:spPr>
          <a:xfrm>
            <a:off x="1544288" y="1219198"/>
            <a:ext cx="138772" cy="138772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BAE5E03-D0AD-4FC2-A72D-250852A5FB3D}"/>
              </a:ext>
            </a:extLst>
          </p:cNvPr>
          <p:cNvSpPr/>
          <p:nvPr/>
        </p:nvSpPr>
        <p:spPr>
          <a:xfrm>
            <a:off x="1905192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29889E-6AA5-452E-A6F8-0930E74CF9C7}"/>
              </a:ext>
            </a:extLst>
          </p:cNvPr>
          <p:cNvSpPr/>
          <p:nvPr/>
        </p:nvSpPr>
        <p:spPr>
          <a:xfrm>
            <a:off x="2266095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ABC39C-696F-4DBE-BDD7-6C9C2C9D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9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3E1113-2AD5-4ED3-B2BB-AD30F1028538}"/>
              </a:ext>
            </a:extLst>
          </p:cNvPr>
          <p:cNvSpPr txBox="1"/>
          <p:nvPr/>
        </p:nvSpPr>
        <p:spPr>
          <a:xfrm>
            <a:off x="771464" y="461959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요구분석서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37123-36F9-434E-AD26-C1F1CE14FF3A}"/>
              </a:ext>
            </a:extLst>
          </p:cNvPr>
          <p:cNvCxnSpPr>
            <a:cxnSpLocks/>
          </p:cNvCxnSpPr>
          <p:nvPr/>
        </p:nvCxnSpPr>
        <p:spPr>
          <a:xfrm>
            <a:off x="771464" y="1010819"/>
            <a:ext cx="16818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549641-684C-4FCE-918E-DCA3A8295353}"/>
              </a:ext>
            </a:extLst>
          </p:cNvPr>
          <p:cNvSpPr txBox="1"/>
          <p:nvPr/>
        </p:nvSpPr>
        <p:spPr>
          <a:xfrm>
            <a:off x="1612399" y="2483749"/>
            <a:ext cx="11351204" cy="261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 startAt="10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가맹점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사업자번호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가맹점번호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가맹점명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업종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가맹점주소로 관리된다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 </a:t>
            </a:r>
          </a:p>
          <a:p>
            <a:pPr fontAlgn="base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가맹점주소는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시군구읍면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상세주소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정보로 나뉜다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20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10-1) 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가맹점에서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{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결제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 정보가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이용내역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기록된다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fontAlgn="base">
              <a:lnSpc>
                <a:spcPct val="200000"/>
              </a:lnSpc>
            </a:pP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11. &lt;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이용내역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u="dash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승인번호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금액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일시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관리된다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DE740E-3A60-45B9-A4FE-6CA8276050C5}"/>
              </a:ext>
            </a:extLst>
          </p:cNvPr>
          <p:cNvSpPr/>
          <p:nvPr/>
        </p:nvSpPr>
        <p:spPr>
          <a:xfrm>
            <a:off x="822480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010FC2-DEAF-443B-8237-D15EF19074EF}"/>
              </a:ext>
            </a:extLst>
          </p:cNvPr>
          <p:cNvSpPr/>
          <p:nvPr/>
        </p:nvSpPr>
        <p:spPr>
          <a:xfrm>
            <a:off x="1183384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817123E-E939-403F-9CEA-04168F0B56A8}"/>
              </a:ext>
            </a:extLst>
          </p:cNvPr>
          <p:cNvSpPr/>
          <p:nvPr/>
        </p:nvSpPr>
        <p:spPr>
          <a:xfrm>
            <a:off x="1544288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3AFC787-F1BE-478E-B586-3E4872C9497D}"/>
              </a:ext>
            </a:extLst>
          </p:cNvPr>
          <p:cNvSpPr/>
          <p:nvPr/>
        </p:nvSpPr>
        <p:spPr>
          <a:xfrm>
            <a:off x="1905192" y="1219198"/>
            <a:ext cx="138772" cy="138772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AFF77D2-4C90-41FA-8866-00962DD8D804}"/>
              </a:ext>
            </a:extLst>
          </p:cNvPr>
          <p:cNvSpPr/>
          <p:nvPr/>
        </p:nvSpPr>
        <p:spPr>
          <a:xfrm>
            <a:off x="2266095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FA2982-89A0-4890-81A7-27028F18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6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3E1113-2AD5-4ED3-B2BB-AD30F1028538}"/>
              </a:ext>
            </a:extLst>
          </p:cNvPr>
          <p:cNvSpPr txBox="1"/>
          <p:nvPr/>
        </p:nvSpPr>
        <p:spPr>
          <a:xfrm>
            <a:off x="771464" y="461959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요구분석서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37123-36F9-434E-AD26-C1F1CE14FF3A}"/>
              </a:ext>
            </a:extLst>
          </p:cNvPr>
          <p:cNvCxnSpPr>
            <a:cxnSpLocks/>
          </p:cNvCxnSpPr>
          <p:nvPr/>
        </p:nvCxnSpPr>
        <p:spPr>
          <a:xfrm>
            <a:off x="771464" y="1010819"/>
            <a:ext cx="16818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549641-684C-4FCE-918E-DCA3A8295353}"/>
              </a:ext>
            </a:extLst>
          </p:cNvPr>
          <p:cNvSpPr txBox="1"/>
          <p:nvPr/>
        </p:nvSpPr>
        <p:spPr>
          <a:xfrm>
            <a:off x="1517579" y="1751699"/>
            <a:ext cx="10096762" cy="493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12.  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정보는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600" u="dash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혜택번호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혜택내용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혜택한도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혜택방식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관리한다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12-1)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혜택은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퍼센트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&gt;, &lt;A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원당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&gt;, &lt;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원결제시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&gt;, &lt;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리터당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혜택으로 구분된다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12-2)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혜택방식은 오직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가지 값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현장할인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청구할인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캐쉬백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포인트적립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 하나만을 가진다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12-3)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혜택한도는 매달 해당 혜택에 대한 최대 혜택액을 말한다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12-4)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혜택내용은 주유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외식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베이커리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영화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병원 등의 정보이다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13. 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퍼센트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혜택은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혜택률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추가 정보를 가진다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14. &lt;A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원당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혜택은 기준이 되는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[A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금액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A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금액마다 혜택 받는 금액인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[A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혜택액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추가 정보를 가진다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15. 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최소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원결제시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혜택은 기준이 되는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[B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금액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</a:t>
            </a:r>
          </a:p>
          <a:p>
            <a:pPr fontAlgn="base"/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B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금액 이상을 결제하면 혜택 받는 금액인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[B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혜택액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추가 정보를 가진다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16. &lt;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리터당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혜택은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리터 당 혜택 받는 금액인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리터혜택액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추가 정보를 가진다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046F24-B379-4001-AB8C-2573D4FB2F0F}"/>
              </a:ext>
            </a:extLst>
          </p:cNvPr>
          <p:cNvSpPr/>
          <p:nvPr/>
        </p:nvSpPr>
        <p:spPr>
          <a:xfrm>
            <a:off x="822480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A095B8-B1F7-4610-A71B-01512F02416C}"/>
              </a:ext>
            </a:extLst>
          </p:cNvPr>
          <p:cNvSpPr/>
          <p:nvPr/>
        </p:nvSpPr>
        <p:spPr>
          <a:xfrm>
            <a:off x="1183384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23F18B-DE27-486E-9144-18AC70AD2EA4}"/>
              </a:ext>
            </a:extLst>
          </p:cNvPr>
          <p:cNvSpPr/>
          <p:nvPr/>
        </p:nvSpPr>
        <p:spPr>
          <a:xfrm>
            <a:off x="1544288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AA8EC6-9041-4C91-9936-8BBA0ABB634F}"/>
              </a:ext>
            </a:extLst>
          </p:cNvPr>
          <p:cNvSpPr/>
          <p:nvPr/>
        </p:nvSpPr>
        <p:spPr>
          <a:xfrm>
            <a:off x="1905192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4CD9E95-86F4-4AC2-8BFB-17197CD6035D}"/>
              </a:ext>
            </a:extLst>
          </p:cNvPr>
          <p:cNvSpPr/>
          <p:nvPr/>
        </p:nvSpPr>
        <p:spPr>
          <a:xfrm>
            <a:off x="2266095" y="1219198"/>
            <a:ext cx="138772" cy="1387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BE36BC-74AD-4FDC-BC32-155D098D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A3D5F54-83F8-47DA-B79B-2E8A9C04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455"/>
            <a:ext cx="12192000" cy="8124305"/>
          </a:xfrm>
          <a:prstGeom prst="rect">
            <a:avLst/>
          </a:prstGeom>
          <a:solidFill>
            <a:schemeClr val="bg1">
              <a:alpha val="2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A91E4-33EE-44FF-AA32-A3AD21928D52}"/>
              </a:ext>
            </a:extLst>
          </p:cNvPr>
          <p:cNvSpPr txBox="1"/>
          <p:nvPr/>
        </p:nvSpPr>
        <p:spPr>
          <a:xfrm>
            <a:off x="4962904" y="3167390"/>
            <a:ext cx="226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ER-Diagram</a:t>
            </a:r>
            <a:endParaRPr lang="ko-KR" altLang="en-US" sz="2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57DB86-2663-44C0-8059-30D23CEE55C7}"/>
              </a:ext>
            </a:extLst>
          </p:cNvPr>
          <p:cNvCxnSpPr>
            <a:cxnSpLocks/>
          </p:cNvCxnSpPr>
          <p:nvPr/>
        </p:nvCxnSpPr>
        <p:spPr>
          <a:xfrm>
            <a:off x="4962904" y="3929449"/>
            <a:ext cx="22661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781F06B-CAA6-42AB-B862-60D5F953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86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C6F1FE9-7ECB-4778-8614-E1B24F176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11" y="0"/>
            <a:ext cx="10018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22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818732E-2EE9-4218-B209-F79A0FC53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9" y="0"/>
            <a:ext cx="17466341" cy="119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3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4493CE9-AE94-4EF9-B805-477B4AD90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5" y="-3909345"/>
            <a:ext cx="16277200" cy="111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F4FC13E-FBD0-4797-B7F3-5B0D59086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7" y="-5339968"/>
            <a:ext cx="17819077" cy="121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1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4D8EE2D-82D6-4850-AC77-E352ECFB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432" y="1"/>
            <a:ext cx="13528431" cy="92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1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A3D5F54-83F8-47DA-B79B-2E8A9C04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455"/>
            <a:ext cx="12192000" cy="8124305"/>
          </a:xfrm>
          <a:prstGeom prst="rect">
            <a:avLst/>
          </a:prstGeom>
          <a:solidFill>
            <a:schemeClr val="bg1">
              <a:alpha val="2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A91E4-33EE-44FF-AA32-A3AD21928D52}"/>
              </a:ext>
            </a:extLst>
          </p:cNvPr>
          <p:cNvSpPr txBox="1"/>
          <p:nvPr/>
        </p:nvSpPr>
        <p:spPr>
          <a:xfrm>
            <a:off x="3797973" y="3167390"/>
            <a:ext cx="459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ER-Win Physical Diagram</a:t>
            </a:r>
            <a:endParaRPr lang="ko-KR" altLang="en-US" sz="2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57DB86-2663-44C0-8059-30D23CEE55C7}"/>
              </a:ext>
            </a:extLst>
          </p:cNvPr>
          <p:cNvCxnSpPr>
            <a:cxnSpLocks/>
          </p:cNvCxnSpPr>
          <p:nvPr/>
        </p:nvCxnSpPr>
        <p:spPr>
          <a:xfrm>
            <a:off x="3904735" y="3929449"/>
            <a:ext cx="43742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6D2BDF3-F76A-4E82-8D1B-77543D3C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9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A3D5F54-83F8-47DA-B79B-2E8A9C04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455"/>
            <a:ext cx="12192000" cy="8124305"/>
          </a:xfrm>
          <a:prstGeom prst="rect">
            <a:avLst/>
          </a:prstGeom>
          <a:solidFill>
            <a:schemeClr val="bg1">
              <a:alpha val="2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0D0DD2-62FE-43B0-B92C-9146DD79941F}"/>
              </a:ext>
            </a:extLst>
          </p:cNvPr>
          <p:cNvSpPr txBox="1"/>
          <p:nvPr/>
        </p:nvSpPr>
        <p:spPr>
          <a:xfrm>
            <a:off x="1171575" y="1656378"/>
            <a:ext cx="1009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1.</a:t>
            </a:r>
            <a:endParaRPr lang="ko-KR" altLang="en-US" sz="48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B40B1-B667-4DD3-B129-6F2F3EA19F91}"/>
              </a:ext>
            </a:extLst>
          </p:cNvPr>
          <p:cNvSpPr txBox="1"/>
          <p:nvPr/>
        </p:nvSpPr>
        <p:spPr>
          <a:xfrm>
            <a:off x="1171575" y="2735038"/>
            <a:ext cx="1009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2.</a:t>
            </a:r>
            <a:endParaRPr lang="ko-KR" altLang="en-US" sz="48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E1410-F281-44B5-8867-E7DF73B37280}"/>
              </a:ext>
            </a:extLst>
          </p:cNvPr>
          <p:cNvSpPr txBox="1"/>
          <p:nvPr/>
        </p:nvSpPr>
        <p:spPr>
          <a:xfrm>
            <a:off x="1171575" y="3813698"/>
            <a:ext cx="1009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3.</a:t>
            </a:r>
            <a:endParaRPr lang="ko-KR" altLang="en-US" sz="48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8963C-6277-420E-B837-6CCF341C9E8A}"/>
              </a:ext>
            </a:extLst>
          </p:cNvPr>
          <p:cNvSpPr txBox="1"/>
          <p:nvPr/>
        </p:nvSpPr>
        <p:spPr>
          <a:xfrm>
            <a:off x="1171574" y="4892359"/>
            <a:ext cx="1009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4.</a:t>
            </a:r>
            <a:endParaRPr lang="ko-KR" altLang="en-US" sz="48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A91E4-33EE-44FF-AA32-A3AD21928D52}"/>
              </a:ext>
            </a:extLst>
          </p:cNvPr>
          <p:cNvSpPr txBox="1"/>
          <p:nvPr/>
        </p:nvSpPr>
        <p:spPr>
          <a:xfrm>
            <a:off x="2801466" y="188721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역할분담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설계주제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7D617-1A87-4DC1-B872-E1615AA03D41}"/>
              </a:ext>
            </a:extLst>
          </p:cNvPr>
          <p:cNvSpPr txBox="1"/>
          <p:nvPr/>
        </p:nvSpPr>
        <p:spPr>
          <a:xfrm>
            <a:off x="2801466" y="296587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요구분석서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F5311-6753-40F2-9E85-948B88F9CFAE}"/>
              </a:ext>
            </a:extLst>
          </p:cNvPr>
          <p:cNvSpPr txBox="1"/>
          <p:nvPr/>
        </p:nvSpPr>
        <p:spPr>
          <a:xfrm>
            <a:off x="2801466" y="4044530"/>
            <a:ext cx="148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ER-Diagram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A9D6CD-15FD-490A-AA92-A16E201EEE27}"/>
              </a:ext>
            </a:extLst>
          </p:cNvPr>
          <p:cNvSpPr txBox="1"/>
          <p:nvPr/>
        </p:nvSpPr>
        <p:spPr>
          <a:xfrm>
            <a:off x="2801466" y="5118998"/>
            <a:ext cx="292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ER-Win Physical Diagram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F25E0F-22C9-4BA2-9DD7-D2E7D7244BE5}"/>
              </a:ext>
            </a:extLst>
          </p:cNvPr>
          <p:cNvSpPr txBox="1"/>
          <p:nvPr/>
        </p:nvSpPr>
        <p:spPr>
          <a:xfrm>
            <a:off x="771464" y="4619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목차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404750F-AB65-4573-B45F-4DEE6F319C81}"/>
              </a:ext>
            </a:extLst>
          </p:cNvPr>
          <p:cNvCxnSpPr/>
          <p:nvPr/>
        </p:nvCxnSpPr>
        <p:spPr>
          <a:xfrm>
            <a:off x="738185" y="1020344"/>
            <a:ext cx="8667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A056D22-F7F8-4629-8FCA-D1974AF4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39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ABE20-39DB-4EF1-A83C-537D895D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990"/>
            <a:ext cx="12192000" cy="6428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3E1113-2AD5-4ED3-B2BB-AD30F1028538}"/>
              </a:ext>
            </a:extLst>
          </p:cNvPr>
          <p:cNvSpPr txBox="1"/>
          <p:nvPr/>
        </p:nvSpPr>
        <p:spPr>
          <a:xfrm>
            <a:off x="192145" y="202158"/>
            <a:ext cx="3718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ER-Win Physical Diagram</a:t>
            </a:r>
            <a:endParaRPr lang="ko-KR" altLang="en-US" sz="2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37123-36F9-434E-AD26-C1F1CE14FF3A}"/>
              </a:ext>
            </a:extLst>
          </p:cNvPr>
          <p:cNvCxnSpPr>
            <a:cxnSpLocks/>
          </p:cNvCxnSpPr>
          <p:nvPr/>
        </p:nvCxnSpPr>
        <p:spPr>
          <a:xfrm>
            <a:off x="192145" y="751018"/>
            <a:ext cx="35617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19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ABE20-39DB-4EF1-A83C-537D895D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94"/>
            <a:ext cx="18485708" cy="974764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6B62E85-952A-4262-A77B-D74E6F335FBC}"/>
              </a:ext>
            </a:extLst>
          </p:cNvPr>
          <p:cNvSpPr/>
          <p:nvPr/>
        </p:nvSpPr>
        <p:spPr>
          <a:xfrm>
            <a:off x="2842050" y="794588"/>
            <a:ext cx="4065377" cy="503780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6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ABE20-39DB-4EF1-A83C-537D895D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94"/>
            <a:ext cx="18485708" cy="974764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6B62E85-952A-4262-A77B-D74E6F335FBC}"/>
              </a:ext>
            </a:extLst>
          </p:cNvPr>
          <p:cNvSpPr/>
          <p:nvPr/>
        </p:nvSpPr>
        <p:spPr>
          <a:xfrm>
            <a:off x="6857996" y="58395"/>
            <a:ext cx="4065377" cy="310493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6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ABE20-39DB-4EF1-A83C-537D895D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89643"/>
            <a:ext cx="18485708" cy="974764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A3802E9-A005-4C7D-BF46-1423D4E1AA7F}"/>
              </a:ext>
            </a:extLst>
          </p:cNvPr>
          <p:cNvSpPr/>
          <p:nvPr/>
        </p:nvSpPr>
        <p:spPr>
          <a:xfrm>
            <a:off x="98849" y="2858168"/>
            <a:ext cx="9959551" cy="38515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81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ABE20-39DB-4EF1-A83C-537D895D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6151" y="0"/>
            <a:ext cx="18778151" cy="990185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81743D-AC1F-4E18-AF03-087A86F56730}"/>
              </a:ext>
            </a:extLst>
          </p:cNvPr>
          <p:cNvSpPr/>
          <p:nvPr/>
        </p:nvSpPr>
        <p:spPr>
          <a:xfrm>
            <a:off x="7760043" y="976185"/>
            <a:ext cx="4320746" cy="619073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5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ABE20-39DB-4EF1-A83C-537D895D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6151" y="0"/>
            <a:ext cx="18778151" cy="990185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81743D-AC1F-4E18-AF03-087A86F56730}"/>
              </a:ext>
            </a:extLst>
          </p:cNvPr>
          <p:cNvSpPr/>
          <p:nvPr/>
        </p:nvSpPr>
        <p:spPr>
          <a:xfrm>
            <a:off x="642551" y="412130"/>
            <a:ext cx="7957752" cy="333196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9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ABE20-39DB-4EF1-A83C-537D895D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5050" y="-568410"/>
            <a:ext cx="18778151" cy="990185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50C638-B57A-4E68-B083-C9DA214F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32" y="23137"/>
            <a:ext cx="17116952" cy="53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3834505-DFBA-4CD1-98CE-3164EFB55256}"/>
              </a:ext>
            </a:extLst>
          </p:cNvPr>
          <p:cNvSpPr/>
          <p:nvPr/>
        </p:nvSpPr>
        <p:spPr>
          <a:xfrm>
            <a:off x="185351" y="2499820"/>
            <a:ext cx="11491784" cy="311014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7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8CC1DA-334D-499A-90FC-47872349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204F4E-8559-46FC-9031-49A2941D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811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BC2140-24F5-46F7-9914-68DD24B36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2163"/>
            <a:ext cx="9144000" cy="1655762"/>
          </a:xfrm>
        </p:spPr>
        <p:txBody>
          <a:bodyPr/>
          <a:lstStyle/>
          <a:p>
            <a:pPr algn="r"/>
            <a:r>
              <a:rPr lang="ko-KR" altLang="en-US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데이터베이스 설계 </a:t>
            </a:r>
            <a:r>
              <a:rPr lang="en-US" altLang="ko-KR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분반</a:t>
            </a:r>
            <a:endParaRPr lang="en-US" altLang="ko-KR" sz="1800" dirty="0">
              <a:solidFill>
                <a:schemeClr val="bg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12163866 </a:t>
            </a:r>
            <a:r>
              <a:rPr lang="ko-KR" altLang="en-US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유지혜</a:t>
            </a:r>
            <a:endParaRPr lang="en-US" altLang="ko-KR" sz="1800" dirty="0">
              <a:solidFill>
                <a:schemeClr val="bg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algn="r"/>
            <a:r>
              <a:rPr lang="en-US" altLang="ko-KR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12161756 </a:t>
            </a:r>
            <a:r>
              <a:rPr lang="ko-KR" altLang="en-US" sz="1800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윤성호</a:t>
            </a:r>
            <a:endParaRPr lang="ko-KR" altLang="en-US" dirty="0">
              <a:solidFill>
                <a:schemeClr val="bg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69454-6DA2-4317-9DFE-7881CCCC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7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A3D5F54-83F8-47DA-B79B-2E8A9C04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455"/>
            <a:ext cx="12192000" cy="8124305"/>
          </a:xfrm>
          <a:prstGeom prst="rect">
            <a:avLst/>
          </a:prstGeom>
          <a:solidFill>
            <a:schemeClr val="bg1">
              <a:alpha val="2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A91E4-33EE-44FF-AA32-A3AD21928D52}"/>
              </a:ext>
            </a:extLst>
          </p:cNvPr>
          <p:cNvSpPr txBox="1"/>
          <p:nvPr/>
        </p:nvSpPr>
        <p:spPr>
          <a:xfrm>
            <a:off x="5294338" y="3167390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역할분담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57DB86-2663-44C0-8059-30D23CEE55C7}"/>
              </a:ext>
            </a:extLst>
          </p:cNvPr>
          <p:cNvCxnSpPr/>
          <p:nvPr/>
        </p:nvCxnSpPr>
        <p:spPr>
          <a:xfrm>
            <a:off x="5362832" y="3929449"/>
            <a:ext cx="14828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EC0ADAF-D8A5-4973-88CC-DD2A32AB3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3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자유형: 도형 248">
            <a:extLst>
              <a:ext uri="{FF2B5EF4-FFF2-40B4-BE49-F238E27FC236}">
                <a16:creationId xmlns:a16="http://schemas.microsoft.com/office/drawing/2014/main" id="{2F28E105-27F1-4B22-B234-D57FCA9AB6BF}"/>
              </a:ext>
            </a:extLst>
          </p:cNvPr>
          <p:cNvSpPr/>
          <p:nvPr/>
        </p:nvSpPr>
        <p:spPr>
          <a:xfrm>
            <a:off x="5175955" y="2068469"/>
            <a:ext cx="1706741" cy="3513402"/>
          </a:xfrm>
          <a:custGeom>
            <a:avLst/>
            <a:gdLst>
              <a:gd name="connsiteX0" fmla="*/ 853371 w 1706741"/>
              <a:gd name="connsiteY0" fmla="*/ 0 h 3513402"/>
              <a:gd name="connsiteX1" fmla="*/ 891859 w 1706741"/>
              <a:gd name="connsiteY1" fmla="*/ 28781 h 3513402"/>
              <a:gd name="connsiteX2" fmla="*/ 1706741 w 1706741"/>
              <a:gd name="connsiteY2" fmla="*/ 1756701 h 3513402"/>
              <a:gd name="connsiteX3" fmla="*/ 891859 w 1706741"/>
              <a:gd name="connsiteY3" fmla="*/ 3484621 h 3513402"/>
              <a:gd name="connsiteX4" fmla="*/ 853371 w 1706741"/>
              <a:gd name="connsiteY4" fmla="*/ 3513402 h 3513402"/>
              <a:gd name="connsiteX5" fmla="*/ 814882 w 1706741"/>
              <a:gd name="connsiteY5" fmla="*/ 3484621 h 3513402"/>
              <a:gd name="connsiteX6" fmla="*/ 0 w 1706741"/>
              <a:gd name="connsiteY6" fmla="*/ 1756701 h 3513402"/>
              <a:gd name="connsiteX7" fmla="*/ 814882 w 1706741"/>
              <a:gd name="connsiteY7" fmla="*/ 28781 h 3513402"/>
              <a:gd name="connsiteX8" fmla="*/ 853371 w 1706741"/>
              <a:gd name="connsiteY8" fmla="*/ 0 h 351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741" h="3513402">
                <a:moveTo>
                  <a:pt x="853371" y="0"/>
                </a:moveTo>
                <a:lnTo>
                  <a:pt x="891859" y="28781"/>
                </a:lnTo>
                <a:cubicBezTo>
                  <a:pt x="1389528" y="439494"/>
                  <a:pt x="1706741" y="1061053"/>
                  <a:pt x="1706741" y="1756701"/>
                </a:cubicBezTo>
                <a:cubicBezTo>
                  <a:pt x="1706741" y="2452349"/>
                  <a:pt x="1389528" y="3073909"/>
                  <a:pt x="891859" y="3484621"/>
                </a:cubicBezTo>
                <a:lnTo>
                  <a:pt x="853371" y="3513402"/>
                </a:lnTo>
                <a:lnTo>
                  <a:pt x="814882" y="3484621"/>
                </a:lnTo>
                <a:cubicBezTo>
                  <a:pt x="317213" y="3073909"/>
                  <a:pt x="0" y="2452349"/>
                  <a:pt x="0" y="1756701"/>
                </a:cubicBezTo>
                <a:cubicBezTo>
                  <a:pt x="0" y="1061053"/>
                  <a:pt x="317213" y="439494"/>
                  <a:pt x="814882" y="28781"/>
                </a:cubicBezTo>
                <a:lnTo>
                  <a:pt x="85337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250000"/>
              </a:lnSpc>
            </a:pPr>
            <a:endParaRPr lang="ko-KR" altLang="en-US" sz="160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48" name="자유형: 도형 247">
            <a:extLst>
              <a:ext uri="{FF2B5EF4-FFF2-40B4-BE49-F238E27FC236}">
                <a16:creationId xmlns:a16="http://schemas.microsoft.com/office/drawing/2014/main" id="{E86AD12C-3174-4514-8CDF-272C50E4E69B}"/>
              </a:ext>
            </a:extLst>
          </p:cNvPr>
          <p:cNvSpPr/>
          <p:nvPr/>
        </p:nvSpPr>
        <p:spPr>
          <a:xfrm>
            <a:off x="2404180" y="1585911"/>
            <a:ext cx="3625146" cy="4478516"/>
          </a:xfrm>
          <a:custGeom>
            <a:avLst/>
            <a:gdLst>
              <a:gd name="connsiteX0" fmla="*/ 2239258 w 3625146"/>
              <a:gd name="connsiteY0" fmla="*/ 0 h 4478516"/>
              <a:gd name="connsiteX1" fmla="*/ 3491248 w 3625146"/>
              <a:gd name="connsiteY1" fmla="*/ 382430 h 4478516"/>
              <a:gd name="connsiteX2" fmla="*/ 3625146 w 3625146"/>
              <a:gd name="connsiteY2" fmla="*/ 482557 h 4478516"/>
              <a:gd name="connsiteX3" fmla="*/ 3586657 w 3625146"/>
              <a:gd name="connsiteY3" fmla="*/ 511338 h 4478516"/>
              <a:gd name="connsiteX4" fmla="*/ 2771775 w 3625146"/>
              <a:gd name="connsiteY4" fmla="*/ 2239258 h 4478516"/>
              <a:gd name="connsiteX5" fmla="*/ 3586657 w 3625146"/>
              <a:gd name="connsiteY5" fmla="*/ 3967178 h 4478516"/>
              <a:gd name="connsiteX6" fmla="*/ 3625146 w 3625146"/>
              <a:gd name="connsiteY6" fmla="*/ 3995959 h 4478516"/>
              <a:gd name="connsiteX7" fmla="*/ 3491248 w 3625146"/>
              <a:gd name="connsiteY7" fmla="*/ 4096086 h 4478516"/>
              <a:gd name="connsiteX8" fmla="*/ 2239258 w 3625146"/>
              <a:gd name="connsiteY8" fmla="*/ 4478516 h 4478516"/>
              <a:gd name="connsiteX9" fmla="*/ 0 w 3625146"/>
              <a:gd name="connsiteY9" fmla="*/ 2239258 h 4478516"/>
              <a:gd name="connsiteX10" fmla="*/ 2239258 w 3625146"/>
              <a:gd name="connsiteY10" fmla="*/ 0 h 447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5146" h="4478516">
                <a:moveTo>
                  <a:pt x="2239258" y="0"/>
                </a:moveTo>
                <a:cubicBezTo>
                  <a:pt x="2703023" y="0"/>
                  <a:pt x="3133861" y="140984"/>
                  <a:pt x="3491248" y="382430"/>
                </a:cubicBezTo>
                <a:lnTo>
                  <a:pt x="3625146" y="482557"/>
                </a:lnTo>
                <a:lnTo>
                  <a:pt x="3586657" y="511338"/>
                </a:lnTo>
                <a:cubicBezTo>
                  <a:pt x="3088988" y="922051"/>
                  <a:pt x="2771775" y="1543610"/>
                  <a:pt x="2771775" y="2239258"/>
                </a:cubicBezTo>
                <a:cubicBezTo>
                  <a:pt x="2771775" y="2934906"/>
                  <a:pt x="3088988" y="3556466"/>
                  <a:pt x="3586657" y="3967178"/>
                </a:cubicBezTo>
                <a:lnTo>
                  <a:pt x="3625146" y="3995959"/>
                </a:lnTo>
                <a:lnTo>
                  <a:pt x="3491248" y="4096086"/>
                </a:lnTo>
                <a:cubicBezTo>
                  <a:pt x="3133861" y="4337533"/>
                  <a:pt x="2703023" y="4478516"/>
                  <a:pt x="2239258" y="4478516"/>
                </a:cubicBezTo>
                <a:cubicBezTo>
                  <a:pt x="1002550" y="4478516"/>
                  <a:pt x="0" y="3475966"/>
                  <a:pt x="0" y="2239258"/>
                </a:cubicBezTo>
                <a:cubicBezTo>
                  <a:pt x="0" y="1002550"/>
                  <a:pt x="1002550" y="0"/>
                  <a:pt x="223925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250000"/>
              </a:lnSpc>
            </a:pPr>
            <a:endParaRPr lang="ko-KR" altLang="en-US" sz="160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47" name="자유형: 도형 246">
            <a:extLst>
              <a:ext uri="{FF2B5EF4-FFF2-40B4-BE49-F238E27FC236}">
                <a16:creationId xmlns:a16="http://schemas.microsoft.com/office/drawing/2014/main" id="{27DE782D-ACF7-496E-9DFF-334C506F8C8E}"/>
              </a:ext>
            </a:extLst>
          </p:cNvPr>
          <p:cNvSpPr/>
          <p:nvPr/>
        </p:nvSpPr>
        <p:spPr>
          <a:xfrm>
            <a:off x="6029326" y="1585911"/>
            <a:ext cx="3625145" cy="4478516"/>
          </a:xfrm>
          <a:custGeom>
            <a:avLst/>
            <a:gdLst>
              <a:gd name="connsiteX0" fmla="*/ 1385887 w 3625145"/>
              <a:gd name="connsiteY0" fmla="*/ 0 h 4478516"/>
              <a:gd name="connsiteX1" fmla="*/ 3625145 w 3625145"/>
              <a:gd name="connsiteY1" fmla="*/ 2239258 h 4478516"/>
              <a:gd name="connsiteX2" fmla="*/ 1385887 w 3625145"/>
              <a:gd name="connsiteY2" fmla="*/ 4478516 h 4478516"/>
              <a:gd name="connsiteX3" fmla="*/ 133897 w 3625145"/>
              <a:gd name="connsiteY3" fmla="*/ 4096086 h 4478516"/>
              <a:gd name="connsiteX4" fmla="*/ 0 w 3625145"/>
              <a:gd name="connsiteY4" fmla="*/ 3995959 h 4478516"/>
              <a:gd name="connsiteX5" fmla="*/ 38488 w 3625145"/>
              <a:gd name="connsiteY5" fmla="*/ 3967178 h 4478516"/>
              <a:gd name="connsiteX6" fmla="*/ 853370 w 3625145"/>
              <a:gd name="connsiteY6" fmla="*/ 2239258 h 4478516"/>
              <a:gd name="connsiteX7" fmla="*/ 38488 w 3625145"/>
              <a:gd name="connsiteY7" fmla="*/ 511338 h 4478516"/>
              <a:gd name="connsiteX8" fmla="*/ 0 w 3625145"/>
              <a:gd name="connsiteY8" fmla="*/ 482557 h 4478516"/>
              <a:gd name="connsiteX9" fmla="*/ 133897 w 3625145"/>
              <a:gd name="connsiteY9" fmla="*/ 382430 h 4478516"/>
              <a:gd name="connsiteX10" fmla="*/ 1385887 w 3625145"/>
              <a:gd name="connsiteY10" fmla="*/ 0 h 447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5145" h="4478516">
                <a:moveTo>
                  <a:pt x="1385887" y="0"/>
                </a:moveTo>
                <a:cubicBezTo>
                  <a:pt x="2622595" y="0"/>
                  <a:pt x="3625145" y="1002550"/>
                  <a:pt x="3625145" y="2239258"/>
                </a:cubicBezTo>
                <a:cubicBezTo>
                  <a:pt x="3625145" y="3475966"/>
                  <a:pt x="2622595" y="4478516"/>
                  <a:pt x="1385887" y="4478516"/>
                </a:cubicBezTo>
                <a:cubicBezTo>
                  <a:pt x="922122" y="4478516"/>
                  <a:pt x="491285" y="4337533"/>
                  <a:pt x="133897" y="4096086"/>
                </a:cubicBezTo>
                <a:lnTo>
                  <a:pt x="0" y="3995959"/>
                </a:lnTo>
                <a:lnTo>
                  <a:pt x="38488" y="3967178"/>
                </a:lnTo>
                <a:cubicBezTo>
                  <a:pt x="536157" y="3556466"/>
                  <a:pt x="853370" y="2934906"/>
                  <a:pt x="853370" y="2239258"/>
                </a:cubicBezTo>
                <a:cubicBezTo>
                  <a:pt x="853370" y="1543610"/>
                  <a:pt x="536157" y="922051"/>
                  <a:pt x="38488" y="511338"/>
                </a:cubicBezTo>
                <a:lnTo>
                  <a:pt x="0" y="482557"/>
                </a:lnTo>
                <a:lnTo>
                  <a:pt x="133897" y="382430"/>
                </a:lnTo>
                <a:cubicBezTo>
                  <a:pt x="491285" y="140984"/>
                  <a:pt x="922122" y="0"/>
                  <a:pt x="13858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250000"/>
              </a:lnSpc>
            </a:pPr>
            <a:endParaRPr lang="ko-KR" altLang="en-US" sz="160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8DD7C-C3A2-4F9D-B2C2-07AB18E3CA2F}"/>
              </a:ext>
            </a:extLst>
          </p:cNvPr>
          <p:cNvSpPr txBox="1"/>
          <p:nvPr/>
        </p:nvSpPr>
        <p:spPr>
          <a:xfrm>
            <a:off x="2613730" y="2901839"/>
            <a:ext cx="23526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대표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SQL </a:t>
            </a:r>
            <a:r>
              <a:rPr lang="ko-KR" altLang="en-US" sz="14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질의문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application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기획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&amp;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디자인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보고서 작성</a:t>
            </a:r>
          </a:p>
          <a:p>
            <a:endParaRPr lang="ko-KR" altLang="en-US" sz="10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739287-78ED-4FCF-B050-47870668AC3F}"/>
              </a:ext>
            </a:extLst>
          </p:cNvPr>
          <p:cNvSpPr txBox="1"/>
          <p:nvPr/>
        </p:nvSpPr>
        <p:spPr>
          <a:xfrm>
            <a:off x="5225519" y="2838449"/>
            <a:ext cx="1611491" cy="16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DB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설계</a:t>
            </a:r>
            <a:endParaRPr lang="en-US" altLang="ko-KR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(ER diagram, </a:t>
            </a:r>
          </a:p>
          <a:p>
            <a:pPr algn="ctr">
              <a:lnSpc>
                <a:spcPct val="2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Physical diagram</a:t>
            </a:r>
            <a:endParaRPr lang="ko-KR" altLang="en-US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DE664A-AD04-4D3E-ACA8-1A0BB6AA5A5F}"/>
              </a:ext>
            </a:extLst>
          </p:cNvPr>
          <p:cNvSpPr txBox="1"/>
          <p:nvPr/>
        </p:nvSpPr>
        <p:spPr>
          <a:xfrm>
            <a:off x="6837010" y="3143250"/>
            <a:ext cx="27717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DB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구축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샘플 데이터 등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</a:p>
          <a:p>
            <a:pPr algn="r">
              <a:lnSpc>
                <a:spcPct val="250000"/>
              </a:lnSpc>
            </a:pP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application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기능구현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&amp;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예외처리</a:t>
            </a:r>
          </a:p>
          <a:p>
            <a:pPr algn="r">
              <a:lnSpc>
                <a:spcPct val="250000"/>
              </a:lnSpc>
            </a:pP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r"/>
            <a:endParaRPr lang="ko-KR" altLang="en-US" sz="10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A9A7F-94EE-4A95-AB2E-03DE333642EC}"/>
              </a:ext>
            </a:extLst>
          </p:cNvPr>
          <p:cNvSpPr txBox="1"/>
          <p:nvPr/>
        </p:nvSpPr>
        <p:spPr>
          <a:xfrm>
            <a:off x="4153074" y="930101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유지혜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725E9-70EB-435A-B5F5-AE23BE630EB9}"/>
              </a:ext>
            </a:extLst>
          </p:cNvPr>
          <p:cNvSpPr txBox="1"/>
          <p:nvPr/>
        </p:nvSpPr>
        <p:spPr>
          <a:xfrm>
            <a:off x="6882695" y="879514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윤성호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6C9B25AE-EA8D-43FA-B5A0-E56FE4EDD7AC}"/>
              </a:ext>
            </a:extLst>
          </p:cNvPr>
          <p:cNvSpPr txBox="1"/>
          <p:nvPr/>
        </p:nvSpPr>
        <p:spPr>
          <a:xfrm>
            <a:off x="622947" y="406881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역할분담</a:t>
            </a:r>
          </a:p>
        </p:txBody>
      </p: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9C811B88-F570-467C-919E-F8E116F10F33}"/>
              </a:ext>
            </a:extLst>
          </p:cNvPr>
          <p:cNvCxnSpPr/>
          <p:nvPr/>
        </p:nvCxnSpPr>
        <p:spPr>
          <a:xfrm>
            <a:off x="691441" y="1168940"/>
            <a:ext cx="14828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2" name="그림 251">
            <a:extLst>
              <a:ext uri="{FF2B5EF4-FFF2-40B4-BE49-F238E27FC236}">
                <a16:creationId xmlns:a16="http://schemas.microsoft.com/office/drawing/2014/main" id="{BAD7EAC7-B297-4A34-8FDC-0413F02C8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8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A3D5F54-83F8-47DA-B79B-2E8A9C04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455"/>
            <a:ext cx="12192000" cy="8124305"/>
          </a:xfrm>
          <a:prstGeom prst="rect">
            <a:avLst/>
          </a:prstGeom>
          <a:solidFill>
            <a:schemeClr val="bg1">
              <a:alpha val="2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A91E4-33EE-44FF-AA32-A3AD21928D52}"/>
              </a:ext>
            </a:extLst>
          </p:cNvPr>
          <p:cNvSpPr txBox="1"/>
          <p:nvPr/>
        </p:nvSpPr>
        <p:spPr>
          <a:xfrm>
            <a:off x="5295941" y="3167390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설계주제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57DB86-2663-44C0-8059-30D23CEE55C7}"/>
              </a:ext>
            </a:extLst>
          </p:cNvPr>
          <p:cNvCxnSpPr/>
          <p:nvPr/>
        </p:nvCxnSpPr>
        <p:spPr>
          <a:xfrm>
            <a:off x="5362832" y="3929449"/>
            <a:ext cx="14828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354B15E-A9EC-4D2C-8561-5AA1F5D11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2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058771FF-5C2A-4561-81F6-8616021A1C18}"/>
              </a:ext>
            </a:extLst>
          </p:cNvPr>
          <p:cNvSpPr/>
          <p:nvPr/>
        </p:nvSpPr>
        <p:spPr>
          <a:xfrm>
            <a:off x="855485" y="958328"/>
            <a:ext cx="1552575" cy="15525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47F426B-AD1D-460E-9477-22D72D78EC4F}"/>
              </a:ext>
            </a:extLst>
          </p:cNvPr>
          <p:cNvSpPr/>
          <p:nvPr/>
        </p:nvSpPr>
        <p:spPr>
          <a:xfrm>
            <a:off x="855485" y="3900439"/>
            <a:ext cx="1552575" cy="15525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D0AB9F6-3647-4610-B958-4238A42CE66C}"/>
              </a:ext>
            </a:extLst>
          </p:cNvPr>
          <p:cNvGrpSpPr/>
          <p:nvPr/>
        </p:nvGrpSpPr>
        <p:grpSpPr>
          <a:xfrm>
            <a:off x="3545035" y="3356403"/>
            <a:ext cx="10263439" cy="2488245"/>
            <a:chOff x="3545035" y="3450003"/>
            <a:chExt cx="10263439" cy="248824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831B4ED-111F-4233-8386-56242FD2EBC7}"/>
                </a:ext>
              </a:extLst>
            </p:cNvPr>
            <p:cNvSpPr/>
            <p:nvPr/>
          </p:nvSpPr>
          <p:spPr>
            <a:xfrm>
              <a:off x="9393415" y="4605590"/>
              <a:ext cx="2040115" cy="3333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C3F3278-0E86-42AE-8E0A-BBE3C3C517BF}"/>
                </a:ext>
              </a:extLst>
            </p:cNvPr>
            <p:cNvSpPr/>
            <p:nvPr/>
          </p:nvSpPr>
          <p:spPr>
            <a:xfrm>
              <a:off x="7505700" y="5096079"/>
              <a:ext cx="2287765" cy="3333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549641-684C-4FCE-918E-DCA3A8295353}"/>
                </a:ext>
              </a:extLst>
            </p:cNvPr>
            <p:cNvSpPr txBox="1"/>
            <p:nvPr/>
          </p:nvSpPr>
          <p:spPr>
            <a:xfrm>
              <a:off x="3545035" y="3450003"/>
              <a:ext cx="10263439" cy="2488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200000"/>
                </a:lnSpc>
              </a:pP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2019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년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09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월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02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일 한국은행이 발표한 ‘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2019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년 상반기중 지급결제동향에 따르면 </a:t>
              </a:r>
              <a:endPara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fontAlgn="base">
                <a:lnSpc>
                  <a:spcPct val="200000"/>
                </a:lnSpc>
              </a:pP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상반기 현금 이외의 지급수단을 통한 결제 중 체크카드 사용률은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6.2%,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신용카드는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5.7%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늘었다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 </a:t>
              </a:r>
            </a:p>
            <a:p>
              <a:pPr fontAlgn="base">
                <a:lnSpc>
                  <a:spcPct val="200000"/>
                </a:lnSpc>
              </a:pP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체크카드의 경우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2018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년 상반기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7.1%,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하반기에는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8.1%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증가하는 등 꾸준히 늘고 있는 추세다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fontAlgn="base">
                <a:lnSpc>
                  <a:spcPct val="200000"/>
                </a:lnSpc>
              </a:pP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또한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인천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</a:t>
              </a:r>
              <a:r>
                <a:rPr lang="ko-KR" altLang="en-US" sz="16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음카드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경기지역화폐 등의 지역화폐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선불카드 포함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)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규모도 증가하는 추세이다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 </a:t>
              </a:r>
            </a:p>
            <a:p>
              <a:pPr fontAlgn="base">
                <a:lnSpc>
                  <a:spcPct val="200000"/>
                </a:lnSpc>
              </a:pP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따라서 본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팀은 개인의 보유카드 사용량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다양화의 흐름에 맞춰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DB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 주제를 선정하게 되었다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6F3AA5F-FCA0-4C82-BBC9-1A1DA0BDD8CB}"/>
              </a:ext>
            </a:extLst>
          </p:cNvPr>
          <p:cNvSpPr/>
          <p:nvPr/>
        </p:nvSpPr>
        <p:spPr>
          <a:xfrm>
            <a:off x="712610" y="882128"/>
            <a:ext cx="1552575" cy="15525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설계 주제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272C65F-6FEF-4C4D-A1CD-63ABBC801CFC}"/>
              </a:ext>
            </a:extLst>
          </p:cNvPr>
          <p:cNvSpPr/>
          <p:nvPr/>
        </p:nvSpPr>
        <p:spPr>
          <a:xfrm>
            <a:off x="712610" y="3824239"/>
            <a:ext cx="1552575" cy="15525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설계</a:t>
            </a:r>
            <a:r>
              <a:rPr lang="en-US" altLang="ko-KR" sz="16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E566C-D970-47C1-B4DF-9CF5BF127BB5}"/>
              </a:ext>
            </a:extLst>
          </p:cNvPr>
          <p:cNvSpPr txBox="1"/>
          <p:nvPr/>
        </p:nvSpPr>
        <p:spPr>
          <a:xfrm>
            <a:off x="3545035" y="1152957"/>
            <a:ext cx="5394425" cy="1010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보유 하고있는 다양한 카드종류에 대한 정보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이용내역 등 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All in One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카드관리 홈페이지’ 를 위한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설계한다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2A2E5C-5EC7-4D75-9E42-173E15F81C8C}"/>
              </a:ext>
            </a:extLst>
          </p:cNvPr>
          <p:cNvCxnSpPr>
            <a:cxnSpLocks/>
            <a:stCxn id="8" idx="1"/>
            <a:endCxn id="2" idx="6"/>
          </p:cNvCxnSpPr>
          <p:nvPr/>
        </p:nvCxnSpPr>
        <p:spPr>
          <a:xfrm flipH="1">
            <a:off x="2265185" y="1658416"/>
            <a:ext cx="1279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57FD1F-E407-4C3A-BCB3-48B279F9D411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2265185" y="4600526"/>
            <a:ext cx="127985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BDA3721-417B-42A1-9AA0-CE9EF367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81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A3D5F54-83F8-47DA-B79B-2E8A9C04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455"/>
            <a:ext cx="12192000" cy="8124305"/>
          </a:xfrm>
          <a:prstGeom prst="rect">
            <a:avLst/>
          </a:prstGeom>
          <a:solidFill>
            <a:schemeClr val="bg1">
              <a:alpha val="2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5A91E4-33EE-44FF-AA32-A3AD21928D52}"/>
              </a:ext>
            </a:extLst>
          </p:cNvPr>
          <p:cNvSpPr txBox="1"/>
          <p:nvPr/>
        </p:nvSpPr>
        <p:spPr>
          <a:xfrm>
            <a:off x="5129229" y="3167390"/>
            <a:ext cx="193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요구분석서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57DB86-2663-44C0-8059-30D23CEE55C7}"/>
              </a:ext>
            </a:extLst>
          </p:cNvPr>
          <p:cNvCxnSpPr>
            <a:cxnSpLocks/>
          </p:cNvCxnSpPr>
          <p:nvPr/>
        </p:nvCxnSpPr>
        <p:spPr>
          <a:xfrm>
            <a:off x="5129229" y="3929449"/>
            <a:ext cx="19335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33FD0ED-2917-4234-8709-08101194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7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3E1113-2AD5-4ED3-B2BB-AD30F1028538}"/>
              </a:ext>
            </a:extLst>
          </p:cNvPr>
          <p:cNvSpPr txBox="1"/>
          <p:nvPr/>
        </p:nvSpPr>
        <p:spPr>
          <a:xfrm>
            <a:off x="771464" y="461959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요구분석서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37123-36F9-434E-AD26-C1F1CE14FF3A}"/>
              </a:ext>
            </a:extLst>
          </p:cNvPr>
          <p:cNvCxnSpPr>
            <a:cxnSpLocks/>
          </p:cNvCxnSpPr>
          <p:nvPr/>
        </p:nvCxnSpPr>
        <p:spPr>
          <a:xfrm>
            <a:off x="771464" y="1010819"/>
            <a:ext cx="16818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549641-684C-4FCE-918E-DCA3A8295353}"/>
              </a:ext>
            </a:extLst>
          </p:cNvPr>
          <p:cNvSpPr txBox="1"/>
          <p:nvPr/>
        </p:nvSpPr>
        <p:spPr>
          <a:xfrm>
            <a:off x="1612399" y="2781143"/>
            <a:ext cx="9370005" cy="319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홈페이지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‘All in One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카드’ 홈페이지를 말한다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AutoNum type="arabicPeriod"/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‘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홈페이지’에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회원가입을 한 사람을 말한다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2-1) 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정보는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en-US" altLang="ko-KR" sz="1600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[PW], [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이메일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추천인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ID]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관리된다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2-2) 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정보에서는 회원가입시 기입했던 홈페이지를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추천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추천인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ID]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확인할 수 있어야한다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2-3) 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홈페이지에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된 자신의 계정을 통해 보유한 카드들을 관리한다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01FE839-94E9-4A65-ABA3-8113A030C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118743"/>
              </p:ext>
            </p:extLst>
          </p:nvPr>
        </p:nvGraphicFramePr>
        <p:xfrm>
          <a:off x="4428023" y="622860"/>
          <a:ext cx="5963412" cy="665724"/>
        </p:xfrm>
        <a:graphic>
          <a:graphicData uri="http://schemas.openxmlformats.org/drawingml/2006/table">
            <a:tbl>
              <a:tblPr/>
              <a:tblGrid>
                <a:gridCol w="993902">
                  <a:extLst>
                    <a:ext uri="{9D8B030D-6E8A-4147-A177-3AD203B41FA5}">
                      <a16:colId xmlns:a16="http://schemas.microsoft.com/office/drawing/2014/main" val="2859786650"/>
                    </a:ext>
                  </a:extLst>
                </a:gridCol>
                <a:gridCol w="993902">
                  <a:extLst>
                    <a:ext uri="{9D8B030D-6E8A-4147-A177-3AD203B41FA5}">
                      <a16:colId xmlns:a16="http://schemas.microsoft.com/office/drawing/2014/main" val="3768221199"/>
                    </a:ext>
                  </a:extLst>
                </a:gridCol>
                <a:gridCol w="993902">
                  <a:extLst>
                    <a:ext uri="{9D8B030D-6E8A-4147-A177-3AD203B41FA5}">
                      <a16:colId xmlns:a16="http://schemas.microsoft.com/office/drawing/2014/main" val="1118900833"/>
                    </a:ext>
                  </a:extLst>
                </a:gridCol>
                <a:gridCol w="993902">
                  <a:extLst>
                    <a:ext uri="{9D8B030D-6E8A-4147-A177-3AD203B41FA5}">
                      <a16:colId xmlns:a16="http://schemas.microsoft.com/office/drawing/2014/main" val="2576459389"/>
                    </a:ext>
                  </a:extLst>
                </a:gridCol>
                <a:gridCol w="993902">
                  <a:extLst>
                    <a:ext uri="{9D8B030D-6E8A-4147-A177-3AD203B41FA5}">
                      <a16:colId xmlns:a16="http://schemas.microsoft.com/office/drawing/2014/main" val="3121513146"/>
                    </a:ext>
                  </a:extLst>
                </a:gridCol>
                <a:gridCol w="993902">
                  <a:extLst>
                    <a:ext uri="{9D8B030D-6E8A-4147-A177-3AD203B41FA5}">
                      <a16:colId xmlns:a16="http://schemas.microsoft.com/office/drawing/2014/main" val="1838551521"/>
                    </a:ext>
                  </a:extLst>
                </a:gridCol>
              </a:tblGrid>
              <a:tr h="3328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기호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&lt; &gt;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{ }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[ 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[</a:t>
                      </a:r>
                      <a:r>
                        <a:rPr lang="en-US" sz="1000" u="sng" kern="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[</a:t>
                      </a:r>
                      <a:r>
                        <a:rPr lang="en-US" sz="1000" u="dash" kern="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149279"/>
                  </a:ext>
                </a:extLst>
              </a:tr>
              <a:tr h="3328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의미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Entity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Relationship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Attribute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Primary key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Partial key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23419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427A181C-43D6-405B-B1B1-575A5D928F27}"/>
              </a:ext>
            </a:extLst>
          </p:cNvPr>
          <p:cNvSpPr/>
          <p:nvPr/>
        </p:nvSpPr>
        <p:spPr>
          <a:xfrm>
            <a:off x="822480" y="1219198"/>
            <a:ext cx="138772" cy="1387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0EC652F-CC17-45BF-8422-4D41C0362297}"/>
              </a:ext>
            </a:extLst>
          </p:cNvPr>
          <p:cNvSpPr/>
          <p:nvPr/>
        </p:nvSpPr>
        <p:spPr>
          <a:xfrm>
            <a:off x="1183384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3E63EA-E9FD-435A-B6B7-CC48F0A86824}"/>
              </a:ext>
            </a:extLst>
          </p:cNvPr>
          <p:cNvSpPr/>
          <p:nvPr/>
        </p:nvSpPr>
        <p:spPr>
          <a:xfrm>
            <a:off x="1544288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7A9E6F6-065F-4ED7-94BB-E3B44904B3FC}"/>
              </a:ext>
            </a:extLst>
          </p:cNvPr>
          <p:cNvSpPr/>
          <p:nvPr/>
        </p:nvSpPr>
        <p:spPr>
          <a:xfrm>
            <a:off x="1905192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594470-373F-4E72-9ED4-9B0D73660B53}"/>
              </a:ext>
            </a:extLst>
          </p:cNvPr>
          <p:cNvSpPr/>
          <p:nvPr/>
        </p:nvSpPr>
        <p:spPr>
          <a:xfrm>
            <a:off x="2266095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B3332B-D32A-4E1F-AC5D-8201E218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16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3E1113-2AD5-4ED3-B2BB-AD30F1028538}"/>
              </a:ext>
            </a:extLst>
          </p:cNvPr>
          <p:cNvSpPr txBox="1"/>
          <p:nvPr/>
        </p:nvSpPr>
        <p:spPr>
          <a:xfrm>
            <a:off x="771464" y="461959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요구분석서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37123-36F9-434E-AD26-C1F1CE14FF3A}"/>
              </a:ext>
            </a:extLst>
          </p:cNvPr>
          <p:cNvCxnSpPr>
            <a:cxnSpLocks/>
          </p:cNvCxnSpPr>
          <p:nvPr/>
        </p:nvCxnSpPr>
        <p:spPr>
          <a:xfrm>
            <a:off x="771464" y="1010819"/>
            <a:ext cx="16818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549641-684C-4FCE-918E-DCA3A8295353}"/>
              </a:ext>
            </a:extLst>
          </p:cNvPr>
          <p:cNvSpPr txBox="1"/>
          <p:nvPr/>
        </p:nvSpPr>
        <p:spPr>
          <a:xfrm>
            <a:off x="1309008" y="2562607"/>
            <a:ext cx="11351204" cy="2734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 &lt;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카드사번호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카드사명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관리된다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3-1)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카드사는 여러 카드 상품들을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출시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하며 이것을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카드종류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정보로 관리한다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  &lt;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카드종류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u="dash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카드식별코드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전월요구실적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카드명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연회비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], 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교통카드지원여부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관리된다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4-1)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교통카드지원여부는 오직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가지 값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선불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후불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없음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 하나만 가진다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4-2) 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보유카드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다양한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카드종류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중에서 사용자가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발급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받은 카드이다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fontAlgn="base"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4-3)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카드들은 다양한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혜택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{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제공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BC58C1E-053F-4472-A9E0-8495A758FD53}"/>
              </a:ext>
            </a:extLst>
          </p:cNvPr>
          <p:cNvSpPr/>
          <p:nvPr/>
        </p:nvSpPr>
        <p:spPr>
          <a:xfrm>
            <a:off x="822480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1770FAF-30D9-484F-8270-E6A436C2D604}"/>
              </a:ext>
            </a:extLst>
          </p:cNvPr>
          <p:cNvSpPr/>
          <p:nvPr/>
        </p:nvSpPr>
        <p:spPr>
          <a:xfrm>
            <a:off x="1183384" y="1219198"/>
            <a:ext cx="138772" cy="138772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814CBC2-EB54-4EEC-A4CC-AFCD1E20160E}"/>
              </a:ext>
            </a:extLst>
          </p:cNvPr>
          <p:cNvSpPr/>
          <p:nvPr/>
        </p:nvSpPr>
        <p:spPr>
          <a:xfrm>
            <a:off x="1544288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124D43-534F-4DCB-9255-6D5A5E5A4FF3}"/>
              </a:ext>
            </a:extLst>
          </p:cNvPr>
          <p:cNvSpPr/>
          <p:nvPr/>
        </p:nvSpPr>
        <p:spPr>
          <a:xfrm>
            <a:off x="1905192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81A8E48-2938-424D-9099-C3743BB9EBE8}"/>
              </a:ext>
            </a:extLst>
          </p:cNvPr>
          <p:cNvSpPr/>
          <p:nvPr/>
        </p:nvSpPr>
        <p:spPr>
          <a:xfrm>
            <a:off x="2266095" y="1219198"/>
            <a:ext cx="138772" cy="1387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8DD531-9A5E-43A2-B5BD-5B260A77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89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806</Words>
  <Application>Microsoft Office PowerPoint</Application>
  <PresentationFormat>와이드스크린</PresentationFormat>
  <Paragraphs>99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a시월구일1</vt:lpstr>
      <vt:lpstr>a시월구일2</vt:lpstr>
      <vt:lpstr>a시월구일3</vt:lpstr>
      <vt:lpstr>나눔스퀘어OTF</vt:lpstr>
      <vt:lpstr>맑은 고딕</vt:lpstr>
      <vt:lpstr>Arial</vt:lpstr>
      <vt:lpstr>Office 테마</vt:lpstr>
      <vt:lpstr>‘All in One My Card’   카드 통합관리를 위한 데이터베이스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‘All in one 카드관리’   카드 통합관리를 위한 데이터베이스</dc:title>
  <dc:creator>지혜 유</dc:creator>
  <cp:lastModifiedBy>지혜 유</cp:lastModifiedBy>
  <cp:revision>30</cp:revision>
  <dcterms:created xsi:type="dcterms:W3CDTF">2019-12-21T13:14:28Z</dcterms:created>
  <dcterms:modified xsi:type="dcterms:W3CDTF">2019-12-22T14:39:24Z</dcterms:modified>
</cp:coreProperties>
</file>